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ink/ink3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ink/ink1.xml" ContentType="application/inkml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60" r:id="rId2"/>
    <p:sldId id="281" r:id="rId3"/>
    <p:sldId id="265" r:id="rId4"/>
    <p:sldId id="277" r:id="rId5"/>
    <p:sldId id="264" r:id="rId6"/>
    <p:sldId id="266" r:id="rId7"/>
    <p:sldId id="278" r:id="rId8"/>
    <p:sldId id="283" r:id="rId9"/>
    <p:sldId id="258" r:id="rId10"/>
    <p:sldId id="267" r:id="rId11"/>
    <p:sldId id="289" r:id="rId12"/>
    <p:sldId id="261" r:id="rId13"/>
    <p:sldId id="282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8" r:id="rId23"/>
    <p:sldId id="263" r:id="rId24"/>
    <p:sldId id="286" r:id="rId25"/>
    <p:sldId id="284" r:id="rId26"/>
    <p:sldId id="285" r:id="rId27"/>
    <p:sldId id="287" r:id="rId28"/>
    <p:sldId id="288" r:id="rId29"/>
    <p:sldId id="279" r:id="rId30"/>
    <p:sldId id="280" r:id="rId31"/>
    <p:sldId id="25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2C2B71-BFD6-4F8C-A0B3-7783CB85D02C}">
          <p14:sldIdLst>
            <p14:sldId id="260"/>
            <p14:sldId id="281"/>
            <p14:sldId id="265"/>
            <p14:sldId id="277"/>
            <p14:sldId id="264"/>
            <p14:sldId id="266"/>
            <p14:sldId id="278"/>
            <p14:sldId id="283"/>
            <p14:sldId id="258"/>
            <p14:sldId id="267"/>
            <p14:sldId id="289"/>
            <p14:sldId id="261"/>
            <p14:sldId id="282"/>
            <p14:sldId id="262"/>
            <p14:sldId id="270"/>
            <p14:sldId id="271"/>
            <p14:sldId id="272"/>
            <p14:sldId id="273"/>
            <p14:sldId id="274"/>
            <p14:sldId id="275"/>
            <p14:sldId id="276"/>
            <p14:sldId id="268"/>
            <p14:sldId id="263"/>
            <p14:sldId id="286"/>
            <p14:sldId id="284"/>
            <p14:sldId id="285"/>
            <p14:sldId id="287"/>
            <p14:sldId id="288"/>
            <p14:sldId id="279"/>
            <p14:sldId id="280"/>
            <p14:sldId id="257"/>
          </p14:sldIdLst>
        </p14:section>
        <p14:section name="Untitled Section" id="{D46160E1-F793-4A8C-81AD-D771FE222B8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1A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1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9-04T11:02:43.7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79 0,'26'-26'16,"-26"26"-1,25 0 1,-25 0-1,26 0-15,0 0 32,0 0-17,-26 0 1,26 0-16,0 0 15,0 0-15,0 0 16,26 0-16,0 0 16,-1 0-16,-25 0 15,52 0-15,-26 0 16,0 0-16,0 0 15,-26 0 1,-1 0-16,27 0 16,-26 0-16,0 0 15,26 0-15,-52 0 16,52 0-16,-26 0 15,26 0-15,-27 0 16,1 0-16,26 0 16,-26 0-16,0 0 15,26 0-15,-26 0 16,0 0-16,0 0 15,25 0-15,-25 0 16,0 0-16,0 0 16,0 0-16,0 0 15,0 0-15,0 0 16,0 0-16,26 0 15,-26 0-15,-1 0 16,1 0-16,0 0 16,-26 0-16,26 0 15,0 0 1,0 0-1,-26 0 1,52 0 0,-26 0-1,-26 0-15,52 0 16,-52 0-16,26 0 15,-26 0-15,51 0 16,-51 0-16,26 0 16,-26 0-16,52 0 15,-52 0-15,26 0 16,26 0-1,-52 0-15,26 0 16,-26-26 0,52 26-1,-52 0 16,26 0-15,-26 0 46,51 0 32,-51 0-16,26-26-62,-26 26-1,52 0 48,-52 0-32,26 0 0,-26 0-31,52 0 31,-52 0-15,26 0 31,-26 0 374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8-30T13:35:27.84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0,'0'0'16,"26"0"0,0 0-1,0 0 1,-26 0-1,25 0-15,1 0 16,0 0-16,-26 0 16,26 0-16,26 26 15,0-26 1,-26 0-16,0 0 15,51 26-15,-25-26 16,0 0-16,52 0 16,77 0-16,-51 0 15,-52 0-15,-1 0 16,1 0-16,0 0 15,-52 0-15,26 0 16,-26 0-16,-26 0 16,51 0-16,-25 0 15,0 0-15,0 0 16,0 0-16,0 0 15,26 0 1,-26 0-16,0 0 16,25 0-16,1 0 15,-26 0-15,0 0 16,26 0-16,-26 0 15,26 0-15,-26 0 16,25 0-16,-25 0 16,26 0-16,-26 0 15,52 0-15,-78 0 16,26 0-16,26 0 15,-52 0-15,26 0 16,0 0-16,-1 0 16,-25 0-16,26 0 15,-26 0 1,52 0-1,-52 0 1,26 0-16,-26 0 16,52 0-1,-26 0 1,0 0-16,0 0 15,26 0 1,-1 0-16,-25 0 16,26 0-16,52 0 15,-78 0-15,51 0 16,-51 0-16,52 0 15,-26 0-15,26 0 16,-26 0-16,-27 0 16,27 0-16,0 0 15,0 0-15,-52 0 16,26 0-1,0 0 1,0 0-16,-26 0 16,26 0-16,0 0 15,25 0-15,-51 0 16,26 0-16,0 0 15,0 0-15,0 0 16,0 0-16,0 0 16,52 0-16,-78 0 15,26 0-15,25 0 16,-51 0-16,52 0 15,-26 0 1,0 0-16,26 26 16,0-26-16,0 0 15,-26 0-15,25 0 16,1 0-16,-26 0 15,0 0-15,0 0 16,26 0-16,-52 0 16,26 0-16,26 0 15,-27 26-15,53-26 16,-26 0-16,0 0 15,0 0-15,0 0 16,25 0-16,1 0 16,-52 0-16,52 0 15,-52 0-15,26 0 16,-27 0-16,27 0 15,-26 0-15,0 0 16,0 0-16,0 0 16,-26 0-16,26 0 15,0 0-15,0 0 16,-26 0-1,26 0 1,25 26-16,-51-26 16,52 0-16,-26 0 15,26 0-15,0 0 16,0 0-16,0 0 15,25 0-15,-51 0 16,26 0-16,0 0 16,-26 0-16,0 0 15,0 0-15,26 0 16,-27 0-16,1 0 15,26 0-15,26 0 16,-52 0-16,26 0 16,25 0-16,-25 0 15,26 0-15,0 0 16,-52 0-16,51 0 15,1 0-15,-52 0 16,0 0-16,26 0 16,-26 0-16,-26 0 15,26 0-15,0 0 16,0 0-1,-26 0 1,25 0-16,27 0 16,0 0-16,-52 0 15,78 0-15,-52 0 16,52 0-16,-52 0 15,-1 0-15,27 0 16,-52 0-16,26 0 16,26 0-16,-26 0 15,0 0-15,26 0 16,0 0-16,-52 0 15,51 0-15,-25 0 16,-26 0-16,52 0 16,0 0-16,-26 0 15,26 0-15,0 0 16,-27 0-16,1 0 15,0 0-15,26 0 16,-52 0-16,26 0 16,26 0-16,-26 0 15,-26 0-15,52 0 16,-26 0-16,51 0 15,1 0 1,-26 0-16,26 0 16,-1 0-16,1 0 15,-52 0-15,52 0 16,26 0-16,-79 0 15,27 0-15,-26 0 16,52 0-16,-78 0 16,26 0-16,52 0 15,-52 0-15,25 0 16,27 0-16,-52 0 15,52 0-15,-52 0 16,51 0-16,-51 0 16,26 0-16,0 0 15,-26 0-15,0 0 16,52 0-16,-78 0 15,26 0-15,51 0 16,-51 0-16,0 0 16,26 0-16,0 0 15,-26 0-15,26 0 16,-26 0-16,51 0 15,-51 0 1,26 0-16,0 0 16,0 0-16,-26 0 15,25 0-15,-25 0 16,52 0-16,-52 0 15,26 0-15,0 0 16,25 0-16,-51 0 16,52 0-16,-52 0 15,26 0-15,-26 0 16,26 0-16,-26 0 15,25 0-15,1 0 16,0 0-16,-52 0 16,78 0-16,-52 0 15,52 0-15,-53 0 16,27 0-16,-26 0 15,26 0-15,-26 0 16,26 0-16,-26 0 16,0 0-16,25 0 15,-25 0-15,26 0 16,0 0-16,26 0 15,-26 0 1,-26 0-16,51 0 16,-25 0-16,26 0 15,-26 0-15,-26 0 16,51 0-16,-25 0 15,0 0-15,26 0 16,-26 0-16,0 0 16,25 0-16,1 0 15,0 0-15,0 0 16,-53 0-16,79 0 15,-26 0-15,-26 0 16,25 0-16,1 0 16,0 0-16,-52 0 15,52 0-15,-26 0 16,-1 0-16,27 0 15,-52 0-15,26 26 16,-26-26-16,52 0 16,-53 0-16,27 0 15,26 0-15,-52 0 16,52 0-16,-26 0 15,25 0 1,-51 0-16,26 0 16,26 0-16,-52 0 15,51 0-15,-51 0 16,26 0-16,0 0 15,0 0-15,-26 0 16,26 0-16,0 0 16,-1 0-16,-25 0 15,52 0-15,0 0 16,-52 0-16,51 0 15,-51 0-15,52 0 16,-26 0-16,26 0 16,-1 0-16,1 0 15,0 0-15,-26 0 16,26 0-16,-1 0 15,-51 0-15,78 0 16,-52 0-16,-26 0 16,26 0-16,-1 0 15,27 0-15,0 0 16,-52 0-16,52 0 15,-53 0 1,53 0-16,-52 0 16,26 0-16,-26 0 15,26 0-15,-26 0 16,-26 0-16,51 0 15,1 0-15,0 0 16,-26 0-16,26 0 16,0 0-16,0 0 15,-27 0-15,27 0 16,-26 0-16,-26 0 15,52 0-15,-26 0 16,0 0-16,26 0 16,-26 0-16,26 0 15,-27 0-15,27 0 16,-26 0-16,26 0 15,-26 0-15,52 0 16,-52 0-16,25 0 16,-25 0-16,0 0 15,0 0-15,26 0 16,-52 0-16,26 0 15,26 0 1,-52 0-16,52 0 16,-1 0-16,-25 0 15,-26 0-15,52 0 16,-26 0-16,0 0 15,-26 0-15,26 0 16,0 0 0,0 0-16,0 0 15,0 0-15,0 0 16,-26 0-16,51 0 15,-25 0-15,-26 0 16,26 0 0,0 0-1,0 0 16,-26 0-15,26 0 0,0 0-16,0 0 15,-26 0-15,52 0 16,-26 0-16,0 0 31,-26 0-31,25 0 16,1 0-16,0 0 15,26 0 1,-52 0-16,26 0 15,-26 0 1,52 0-16,-26 0 16,-26 0-16,52 0 15,-52 0-15,26 0 31,-26 0 110,51 0 30,-51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8-30T13:35:31.716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93 0,'0'0'94,"52"0"-94,0 0 15,25 0-15,1 0 16,0 0-16,77 0 15,1 27-15,-27-27 16,105 0-16,-105 0 16,27 0-16,51 0 15,-25 0-15,-1 0 16,-51 0-16,25 0 15,-51 0-15,-1 0 16,1 0-16,52 0 16,-1 0-16,1 0 15,-27 0-15,-25 0 16,0 0-16,-1 0 15,-25 0-15,0 0 16,-26 0-16,25 0 16,-51 0-16,52 0 15,-26 0-15,26 0 16,51 0-16,-25 0 15,-26 0 1,25 0-16,-25 0 16,26 0-16,-26 0 15,25 0-15,-51 0 16,26 0-16,0 0 15,-53 0-15,27 0 16,0 0-16,26 0 16,-52 0-16,52 0 15,-27 0-15,1 0 16,26 0-16,0 0 15,-26 0-15,25 0 16,-25 0-16,-26 0 16,26 0-16,0 0 15,26 0-15,-1 0 16,-51 0-16,26 0 15,26 0-15,-52 0 16,0 0-16,25 0 16,1 0-16,-52 0 15,52 0-15,0 0 16,0 0-16,-26 0 15,51 0 1,1 0-16,0 0 16,26 0-16,-53 0 15,79 0-15,-78 0 16,26 0-16,-52 0 15,25 0-15,1 0 16,-26 52-16,26-27 16,0-25-1,-26 0-15,0 0 16,26 0-16,-1 0 15,1 0-15,0 0 16,0 0-16,26 0 16,-52 0-16,-26 0 15,51 0-15,1 0 16,0 0-16,26 0 15,-52 0-15,51 0 16,-25 0-16,0 0 16,26 0-16,-52 0 15,0 0-15,26 0 16,-26 0-16,25 0 15,-25 0 1,26 0-16,-26 0 16,52 0-16,-52 0 15,51 0-15,1 0 16,-26 0-16,-26 0 15,26 0-15,-52 0 16,26 0-16,26 0 16,-52 0-1,51 0-15,1 0 16,0 0-16,-26 0 15,26 0-15,26 0 16,-53 0-16,1 0 16,0 0-16,0 0 15,0 0-15,-26 0 16,26 0-16,0 0 15,0 0-15,-26 0 16,26 0-16,26 0 16,-52 0-16,52 0 15,-52 0-15,25 0 16,53 0-16,-52 0 15,52 0 1,-26 0-16,-26 0 16,51 0-16,-51 0 15,26 0-15,-26 0 16,-26 0-16,26 0 15,0 0-15,0 0 16,0 0-16,26 0 16,-27 0-16,27 0 15,0 0-15,0 0 16,-52 0-16,52 0 15,-26 0-15,0 0 16,-26 0 0,26 0-16,-1 0 62,1 0 110,-26 0-32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3FBB1-4B81-483E-90BE-E240074C8AC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6717-8E30-424A-AB8D-FF5BDCCE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6717-8E30-424A-AB8D-FF5BDCCEE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6717-8E30-424A-AB8D-FF5BDCCEE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52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83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0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1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2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8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image" Target="../media/image13.emf"/><Relationship Id="rId2" Type="http://schemas.openxmlformats.org/officeDocument/2006/relationships/hyperlink" Target="mailto:Joseph.Tucker@ky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2.emf"/><Relationship Id="rId4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Common Plan Inefficiencies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Tim Layson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79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Pavement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Removal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Should be limited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Most often results in additional removal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Can create additional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Provisions for unsuitable subgrade (High Strength Type V Fabric and Stone)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6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Maintenance of Traffic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19" y="2160588"/>
            <a:ext cx="3821125" cy="3881437"/>
          </a:xfrm>
        </p:spPr>
      </p:pic>
    </p:spTree>
    <p:extLst>
      <p:ext uri="{BB962C8B-B14F-4D97-AF65-F5344CB8AC3E}">
        <p14:creationId xmlns:p14="http://schemas.microsoft.com/office/powerpoint/2010/main" val="288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Maintenance of Traffic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MALL IMAGE (PNG) Public Domai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73" y="2490478"/>
            <a:ext cx="3439491" cy="3221656"/>
          </a:xfrm>
        </p:spPr>
      </p:pic>
      <p:sp>
        <p:nvSpPr>
          <p:cNvPr id="5" name="TextBox 4"/>
          <p:cNvSpPr txBox="1"/>
          <p:nvPr/>
        </p:nvSpPr>
        <p:spPr>
          <a:xfrm>
            <a:off x="1940767" y="4030824"/>
            <a:ext cx="1474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Contractor Efficiencies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22097" y="4030824"/>
            <a:ext cx="172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Motorist Inconvenience</a:t>
            </a:r>
          </a:p>
          <a:p>
            <a:pPr algn="ctr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90057" y="5150498"/>
            <a:ext cx="148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Construction Cost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9339" y="5150498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Maintenance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Overall Project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Road Closures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Phasing Impacts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89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Pavement Thickness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367" y="2160589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Structural Number to Mechanistic Empirical Design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Reduced Asphalt Pavement Thickness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05" y="2565712"/>
            <a:ext cx="3962400" cy="19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Pavement Thickness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" y="2433282"/>
            <a:ext cx="10702212" cy="1977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334" y="2006082"/>
            <a:ext cx="342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Summary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Pavement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88" y="1270000"/>
            <a:ext cx="8596668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Ground Penetrating Radar</a:t>
            </a:r>
          </a:p>
          <a:p>
            <a:endParaRPr lang="en-US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1795304"/>
            <a:ext cx="9850002" cy="4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Pavement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298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AC Modulus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74" y="1744595"/>
            <a:ext cx="7278116" cy="423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Pavement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290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Traffic Bound Limestone Modulus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37" y="1816050"/>
            <a:ext cx="7297168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37" y="1858779"/>
            <a:ext cx="7278116" cy="4420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Pavement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290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Subgrade Modulus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Transportation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Cabinet Mission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“To provide a safe, efficient, environmentally sound and fiscally responsible transportation system that delivers economic opportunity and enhances the quality of life in Kentucky.”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47" y="3406109"/>
            <a:ext cx="4267597" cy="33492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09007" y="2294868"/>
              <a:ext cx="886320" cy="28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0767" y="2199108"/>
                <a:ext cx="982440" cy="2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2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30" y="1874921"/>
            <a:ext cx="7316221" cy="4382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Pavement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290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CBR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8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Pavement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290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Potential Savings?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$800,000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Cost for the Forensic Analysis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$18,000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Pavement Thickness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5167" y="4659975"/>
            <a:ext cx="3368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hlinkClick r:id="rId2"/>
              </a:rPr>
              <a:t>Joseph.Tucker@ky.gov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Pavement Design TEBM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8" y="2721349"/>
            <a:ext cx="9264089" cy="1377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135167" y="3666828"/>
              <a:ext cx="6904800" cy="65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3047" y="3582948"/>
                <a:ext cx="69890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951767" y="3922788"/>
              <a:ext cx="3825720" cy="78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9647" y="3838548"/>
                <a:ext cx="3909960" cy="2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1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Spline Grades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- a grade line mathematically determined as a function of the existing grade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70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Spline Grades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04" y="1381124"/>
            <a:ext cx="6534928" cy="50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Spline Grades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64" y="1470526"/>
            <a:ext cx="7851807" cy="48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Spline Grades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68" y="1561129"/>
            <a:ext cx="75438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Spline Grades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74" y="1675478"/>
            <a:ext cx="7910988" cy="40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Spline Grades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31" y="1603252"/>
            <a:ext cx="8081073" cy="37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Stabilizing Subgrade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Chemical Stabilization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Cement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Rock Roadbed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1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29" y="2039290"/>
            <a:ext cx="7134091" cy="3881437"/>
          </a:xfrm>
        </p:spPr>
      </p:pic>
    </p:spTree>
    <p:extLst>
      <p:ext uri="{BB962C8B-B14F-4D97-AF65-F5344CB8AC3E}">
        <p14:creationId xmlns:p14="http://schemas.microsoft.com/office/powerpoint/2010/main" val="40121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“ </a:t>
            </a:r>
            <a:r>
              <a:rPr lang="en-US" sz="4400" i="1" dirty="0" smtClean="0">
                <a:solidFill>
                  <a:schemeClr val="tx1"/>
                </a:solidFill>
              </a:rPr>
              <a:t>Anyone who has never made a mistake has never tried anything new ” – </a:t>
            </a:r>
            <a:r>
              <a:rPr lang="en-US" sz="4400" dirty="0" smtClean="0">
                <a:solidFill>
                  <a:schemeClr val="tx1"/>
                </a:solidFill>
              </a:rPr>
              <a:t>Albert Einstein</a:t>
            </a:r>
            <a:endParaRPr lang="en-US" sz="4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Stabilizing Subgrade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Value Engineering Change Orders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Available Durable Rock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Combination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Borrow Area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Bid Items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2" b="89936" l="6571" r="90000">
                        <a14:foregroundMark x1="17143" y1="13062" x2="73571" y2="8779"/>
                        <a14:foregroundMark x1="12143" y1="53747" x2="6571" y2="81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29" y="2169134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8986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Bid Items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Incidental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smtClean="0"/>
              <a:t>Appropriate </a:t>
            </a:r>
            <a:r>
              <a:rPr lang="en-US" sz="2400" dirty="0" smtClean="0"/>
              <a:t>Units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Items </a:t>
            </a:r>
            <a:r>
              <a:rPr lang="en-US" sz="2400" dirty="0"/>
              <a:t>L</a:t>
            </a:r>
            <a:r>
              <a:rPr lang="en-US" sz="2400" dirty="0" smtClean="0"/>
              <a:t>acking Description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5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Bid Items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“Token” Quantities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Significant Variation of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smtClean="0"/>
              <a:t>Unknown Conditions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4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Utility Involvement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Early Involvement Critical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Continual Involvement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78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Pavement Removal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Illustrated Guide to Potholes | autoTRADER.c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8" y="3026922"/>
            <a:ext cx="3235640" cy="2148105"/>
          </a:xfrm>
          <a:prstGeom prst="rect">
            <a:avLst/>
          </a:prstGeom>
        </p:spPr>
      </p:pic>
      <p:pic>
        <p:nvPicPr>
          <p:cNvPr id="7" name="Content Placeholder 6" descr="&lt;strong&gt;Removing&lt;/strong&gt; old &lt;strong&gt;pavement&lt;/strong&gt; | Flickr - Photo Sharing!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15" y="3024872"/>
            <a:ext cx="3238185" cy="2150155"/>
          </a:xfrm>
        </p:spPr>
      </p:pic>
    </p:spTree>
    <p:extLst>
      <p:ext uri="{BB962C8B-B14F-4D97-AF65-F5344CB8AC3E}">
        <p14:creationId xmlns:p14="http://schemas.microsoft.com/office/powerpoint/2010/main" val="7266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2018</Year>
    <Day xmlns="b47a5aad-adfb-4dac-9d3f-47090e67d565">Wednesday</Day>
    <Speakers xmlns="b47a5aad-adfb-4dac-9d3f-47090e67d565">Tim Layson</Speakers>
    <Section xmlns="b47a5aad-adfb-4dac-9d3f-47090e67d565">General</Section>
  </documentManagement>
</p:properties>
</file>

<file path=customXml/itemProps1.xml><?xml version="1.0" encoding="utf-8"?>
<ds:datastoreItem xmlns:ds="http://schemas.openxmlformats.org/officeDocument/2006/customXml" ds:itemID="{C6D6CC54-148E-4311-98EE-016F3999DB7B}"/>
</file>

<file path=customXml/itemProps2.xml><?xml version="1.0" encoding="utf-8"?>
<ds:datastoreItem xmlns:ds="http://schemas.openxmlformats.org/officeDocument/2006/customXml" ds:itemID="{78A28DDB-0FD3-469B-A9F8-DD3B600AEEAA}"/>
</file>

<file path=customXml/itemProps3.xml><?xml version="1.0" encoding="utf-8"?>
<ds:datastoreItem xmlns:ds="http://schemas.openxmlformats.org/officeDocument/2006/customXml" ds:itemID="{4365563C-5D6C-4C59-90D3-8827C1638DD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10775</TotalTime>
  <Words>247</Words>
  <Application>Microsoft Office PowerPoint</Application>
  <PresentationFormat>Widescreen</PresentationFormat>
  <Paragraphs>98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Facet</vt:lpstr>
      <vt:lpstr>Common Plan Inefficiencies </vt:lpstr>
      <vt:lpstr>Transportation Cabinet Mission</vt:lpstr>
      <vt:lpstr>Stabilizing Subgrade</vt:lpstr>
      <vt:lpstr>Stabilizing Subgrade</vt:lpstr>
      <vt:lpstr>Bid Items</vt:lpstr>
      <vt:lpstr>Bid Items</vt:lpstr>
      <vt:lpstr>Bid Items</vt:lpstr>
      <vt:lpstr>Utility Involvement</vt:lpstr>
      <vt:lpstr>Pavement Removal</vt:lpstr>
      <vt:lpstr>Pavement Removal</vt:lpstr>
      <vt:lpstr>Maintenance of Traffic</vt:lpstr>
      <vt:lpstr>Maintenance of Traffic</vt:lpstr>
      <vt:lpstr>Maintenance of Traffic</vt:lpstr>
      <vt:lpstr>Pavement Thickness</vt:lpstr>
      <vt:lpstr>Pavement Thickness</vt:lpstr>
      <vt:lpstr>Pavement Thickness</vt:lpstr>
      <vt:lpstr>Pavement Thickness</vt:lpstr>
      <vt:lpstr>Pavement Thickness</vt:lpstr>
      <vt:lpstr>Pavement Thickness</vt:lpstr>
      <vt:lpstr>Pavement Thickness</vt:lpstr>
      <vt:lpstr>Pavement Thickness</vt:lpstr>
      <vt:lpstr>Pavement Thickness</vt:lpstr>
      <vt:lpstr>Spline Grades</vt:lpstr>
      <vt:lpstr>Spline Grades</vt:lpstr>
      <vt:lpstr>Spline Grades</vt:lpstr>
      <vt:lpstr>Spline Grades</vt:lpstr>
      <vt:lpstr>Spline Grades</vt:lpstr>
      <vt:lpstr>Spline Grades</vt:lpstr>
      <vt:lpstr>Questions?</vt:lpstr>
      <vt:lpstr>PowerPoint Presentation</vt:lpstr>
      <vt:lpstr>PowerPoint Presentation</vt:lpstr>
    </vt:vector>
  </TitlesOfParts>
  <Company>COT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TEST</dc:title>
  <dc:creator>Smith, Alex A (KYTC)</dc:creator>
  <cp:lastModifiedBy>Layson, Tim (KYTC)</cp:lastModifiedBy>
  <cp:revision>69</cp:revision>
  <dcterms:created xsi:type="dcterms:W3CDTF">2018-08-08T14:17:01Z</dcterms:created>
  <dcterms:modified xsi:type="dcterms:W3CDTF">2018-09-05T10:39:29Z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